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36"/>
  </p:handoutMasterIdLst>
  <p:sldIdLst>
    <p:sldId id="354" r:id="rId10"/>
    <p:sldId id="319" r:id="rId12"/>
    <p:sldId id="337" r:id="rId13"/>
    <p:sldId id="338" r:id="rId14"/>
    <p:sldId id="340" r:id="rId15"/>
    <p:sldId id="321" r:id="rId16"/>
    <p:sldId id="333" r:id="rId17"/>
    <p:sldId id="342" r:id="rId18"/>
    <p:sldId id="343" r:id="rId19"/>
    <p:sldId id="344" r:id="rId20"/>
    <p:sldId id="345" r:id="rId21"/>
    <p:sldId id="346" r:id="rId22"/>
    <p:sldId id="322" r:id="rId23"/>
    <p:sldId id="355" r:id="rId24"/>
    <p:sldId id="334" r:id="rId25"/>
    <p:sldId id="347" r:id="rId26"/>
    <p:sldId id="348" r:id="rId27"/>
    <p:sldId id="349" r:id="rId28"/>
    <p:sldId id="352" r:id="rId29"/>
    <p:sldId id="351" r:id="rId30"/>
    <p:sldId id="323" r:id="rId31"/>
    <p:sldId id="335" r:id="rId32"/>
    <p:sldId id="324" r:id="rId33"/>
    <p:sldId id="276" r:id="rId34"/>
    <p:sldId id="306" r:id="rId35"/>
  </p:sldIdLst>
  <p:sldSz cx="12192000" cy="6858000"/>
  <p:notesSz cx="6858000" cy="9144000"/>
  <p:embeddedFontLst>
    <p:embeddedFont>
      <p:font typeface="微软雅黑" panose="020B0503020204020204" pitchFamily="34" charset="-122"/>
      <p:regular r:id="rId40"/>
    </p:embeddedFont>
    <p:embeddedFont>
      <p:font typeface="方正粗黑宋简体" panose="02000000000000000000" charset="-122"/>
      <p:regular r:id="rId41"/>
    </p:embeddedFont>
    <p:embeddedFont>
      <p:font typeface="黑体" panose="02010609060101010101" charset="-122"/>
      <p:regular r:id="rId42"/>
    </p:embeddedFont>
    <p:embeddedFont>
      <p:font typeface="等线" panose="02010600030101010101" charset="-122"/>
      <p:regular r:id="rId43"/>
    </p:embeddedFont>
    <p:embeddedFont>
      <p:font typeface="等线 Light" panose="02010600030101010101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</p:embeddedFontLst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9" Type="http://schemas.openxmlformats.org/officeDocument/2006/relationships/tags" Target="tags/tag5.xml"/><Relationship Id="rId48" Type="http://schemas.openxmlformats.org/officeDocument/2006/relationships/font" Target="fonts/font9.fntdata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物理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1060450"/>
            <a:ext cx="10518140" cy="421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2.2 曲线运动与万有引力定律</a:t>
            </a:r>
            <a:endParaRPr lang="en-US" altLang="zh-CN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【内容要求】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2.2.1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了解曲线运动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知道物体做曲线运动的条件。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2.2.2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探究并认识平抛运动的规律。会用运动合成与分解的方法分析平抛运动。体会将复杂运动分解为简单运动的物理思想。能分析生产生活中的抛体运动。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99440" y="519430"/>
            <a:ext cx="11138535" cy="5915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2.2.3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会用线速度、角速度、周期描述匀速圆周运动。知道匀速圆周运动向心加速度的大小和方向。通过实验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探究并了解匀速圆周运动向心力大小与半径、角速度、质量的关系。能用牛顿第二定律分析匀速圆周运动的向心力。了解生产生活中的离心现象及其产生的原因。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2.2.4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通过史实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了解万有引力定律的发现过程。知道万有引力定律。认识发现万有引力定律的重要意义。认识科学定律对人类探索未知世界的作用。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2.2.5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会计算人造地球卫星的环绕速度。知道第二宇宙速度和第三宇宙速度。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1280795"/>
            <a:ext cx="10518140" cy="421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2.3 牛顿力学的局限性与相对论初步</a:t>
            </a:r>
            <a:endParaRPr lang="en-US" altLang="zh-CN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【内容要求】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2.3.1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知道牛顿力学的局限性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体会人类对自然界的探索是不断深入的。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2.3.2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初步了解相对论时空观。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2.3.3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关注宇宙起源和演化的研究进展。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43890" y="831850"/>
            <a:ext cx="10904855" cy="5283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……必修 2 的学业要求……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对常见的机械运动进行分类，能理解功、功率、动能定理及机械能守恒定律等，能认识曲线运动的基本规律和万有引力定律，初步了解相对论时空观的内容；会用运动和相互作用的知识分析曲线运动问题，能用万有引力定律分析简单的天体运动问题，能用能量的观点分析和解释常见的机械运动问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43890" y="831850"/>
            <a:ext cx="10904855" cy="5283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认识平抛运动、匀速圆周运动的物理模型特征，知道机械能守恒是一种理想情况；通过研究平抛运动、匀速圆周运动等运动形式，能体会物理学中实验和理论推导的方法，以及化繁为简的研究方法；能使用证据说明自己的观点；能对关于机械能、曲线运动、引力的一些错误认识提出质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6105" y="675005"/>
            <a:ext cx="11019155" cy="5149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能完成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探究平抛运动的特点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实验。能明确实验需要测量的物理量，由此设计实验方案，会使用所提供的实验器材进行实验并获得数据；能通过对数据的分析发现其中的特点，进而归纳出实验结论，并尝试对其作出解释；能撰写简单的实验报告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对行星运动规律和相对论的学习，认识到科学研究需要大胆的想象和创新，科学理论既具有相对稳定性，又是不断发展的，人类对自然的探索永无止境；具有探索自然、造福人类的意识；能为我国卓越的科技成就感到自豪，具有科技强国的责任感和使命感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1825" y="1026795"/>
            <a:ext cx="10928985" cy="5345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本模块由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静电场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电路及其应用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电磁场与电磁波初步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能源与可持续发展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四个主题组成。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3.1 静电场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【内容要求】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3.1.1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了解静电现象。能用原子结构模型和电荷守恒的知识分析静电现象。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3.1.2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知道点电荷模型。知道两个点电荷间相互作用的规律。体会探究库仑定律过程中的科学思想和方法。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71085" y="314325"/>
            <a:ext cx="2376805" cy="509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</a:t>
            </a:r>
            <a:r>
              <a:rPr lang="en-US" altLang="zh-CN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修</a:t>
            </a:r>
            <a:r>
              <a:rPr lang="en-US" altLang="zh-CN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3</a:t>
            </a:r>
            <a:endParaRPr lang="en-US" altLang="zh-CN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53720" y="753110"/>
            <a:ext cx="11054080" cy="5367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3.1.3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知道电场是一种物质。了解电场强度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体会用物理量之比定义新物理量的方法。会用电场线描述电场。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3.1.4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了解生产生活中关于静电的利用与防护。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3.1.5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知道静电场中的电荷具有电势能。了解电势能、电势和电势差的含义。知道匀强电场中电势差与电场强度的关系。能分析带电粒子在电场中的运动情况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能解释相关的物理现象。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3.1.6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观察常见的电容器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了解电容器的电容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观察电容器的充、放电现象。能举例说明电容器的应用。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1160" y="297815"/>
            <a:ext cx="11335385" cy="6293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3.2 电路及其应用</a:t>
            </a:r>
            <a:endParaRPr lang="en-US" altLang="zh-CN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【内容要求】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3.2.1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观察并能识别常见的电路元器件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了解它们在电路中的作用。会使用多用电表。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3.2.2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探究并了解金属导体的电阻与材料、长度和横截面积的定量关系。会测量金属丝的电阻率。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3.2.3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了解串、并联电路电阻的特点。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3.2.4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理解闭合电路欧姆定律。会测量电源的电动势和内阻。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3.2.5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理解电功、电功率及焦耳定律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能用焦耳定律解释生产生活中的电热现象。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3.2.6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能分析和解决家庭电路中的简单问题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能将安全用电和节约用电的知识应用于生活实际。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50850" y="46990"/>
            <a:ext cx="11346180" cy="6477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3.3 电磁场与电磁波初步用</a:t>
            </a:r>
            <a:endParaRPr lang="en-US" altLang="zh-CN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【内容要求】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3.3.1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能列举磁现象在生产生活中的应用。了解我国古代在磁现象方面的研究成果及其对人类文明的影响。关注与磁相关的现代技术发展。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3.3.2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认识磁场。了解磁感应强度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会用磁感线描述磁场。体会物理模型在探索自然规律中的作用。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3.3.3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知道磁通量。通过实验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了解电磁感应现象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了解产生感应电流的条件。知道电磁感应现象的应用及其对现代社会的影响。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3.3.4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了解电磁波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知道电磁场的物质性。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3.3.5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通过实例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了解电磁波的应用及其带来的影响。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3.3.6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知道光是一种电磁波。知道光的能量是不连续的。初步了解微观世界的量子化特征。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07662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9810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课程内容要求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31495" y="588645"/>
            <a:ext cx="11132185" cy="5575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3.4 能源与可持续发展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【内容要求】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3.4.1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了解利用水能、风能、太阳能和核能的方式。初步了解核裂变与核聚变。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3.4.2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知道不同形式的能量可互相转化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在转化过程中能量总量保持不变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能量转化是有方向性的。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3.4.3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了解可再生能源和不可再生能源的分类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认识能源的过度开发和利用对环境的影响。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3.4.4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认识环境污染的危害，了解科学、技术、社会及环境协调发展的重要性，具有环境保护的意识和行为。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45795" y="623570"/>
            <a:ext cx="11017885" cy="57918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……必修 3 的学业要求 ……</a:t>
            </a:r>
            <a:endParaRPr lang="en-US" altLang="zh-CN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用电场强度、电势、磁感应强度等物理量描述电场或磁场的性质；会用库仑定律分析点电荷之间的相互作用，会用闭合电路欧姆定律等分析电路各部分之间电学量的相互关系，能用电势能和焦耳定律等分析电学中的能量转化问题。知道电磁场的物质性；能说出电磁感应现象在生产生活中应用的实例，能利用场的性质解释有关电磁波的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46735" y="678815"/>
            <a:ext cx="10988675" cy="5797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能用点电荷模型研究电荷间的相互作用，能用电场线、磁感线等模型分析电场和磁场中比较简单的问题，并得出结论；在分析和论证过程中，能使用证据论证自己的观点。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能完成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测量电源的电动势和内阻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实验。能提出与电磁学相关的科学探究问题；能在教师指导下制订实验方案，能选用实验器材进行实验，获取实验数据；会用图像处理实验数据，能根据图像获得结论，能分析实验中存在的误差，并能提出减小误差的方法；能运用学过的物理学术语撰写实验报告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21030" y="1889760"/>
            <a:ext cx="10949940" cy="2788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对电磁学及能源相关内容的学习，能认识科学对技术的推动作用，体会科技进步对人类生活和社会发展的影响；具有严谨认真的科学态度；能认识科学、技术、社会及环境的关系，知道保护环境、节约能源、促进可持续发展的重要意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47675" y="2065655"/>
            <a:ext cx="11297920" cy="46069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本模块由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机械运动与物理模型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相互作用与运动定律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两个主题组成。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1.1 机械运动与物理模型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【内容要求】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1.1.1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了解近代实验科学产生的背景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认识实验对物理学发展的推动作用。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1.1.2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经历质点模型的建构过程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了解质点的含义。知道将物体抽象为质点的条件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能将特定实际情境中的物体抽象成质点。体会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建构物理模型的思维方式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认识物理模型在探索自然规律中的作用。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635" y="229870"/>
            <a:ext cx="5461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4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一、必修课程内容</a:t>
            </a:r>
            <a:r>
              <a:rPr lang="zh-CN" altLang="en-US" sz="4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要求</a:t>
            </a:r>
            <a:endParaRPr lang="zh-CN" altLang="en-US" sz="40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18735" y="287020"/>
            <a:ext cx="977900" cy="887095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4907915" y="1336040"/>
            <a:ext cx="2376805" cy="509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</a:t>
            </a:r>
            <a:r>
              <a:rPr lang="en-US" altLang="zh-CN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修</a:t>
            </a:r>
            <a:r>
              <a:rPr lang="en-US" altLang="zh-CN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1</a:t>
            </a:r>
            <a:endParaRPr lang="en-US" altLang="zh-CN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1494155"/>
            <a:ext cx="10518140" cy="4369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1.1.3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理解位移、速度和加速度。通过实验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探究匀变速直线运动的特点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能用公式、图像等方法描述匀变速直线运动。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理解匀变速直线运动的规律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能运用其解决实际问题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体会科学思维中的抽象方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法和物理问题研究中的极限方法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1.1.4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认识自由落体运动规律。结合物理学史的相关内容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认识物理实验与科学推理在物理学研究中的作用。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82905" y="252730"/>
            <a:ext cx="11482705" cy="6352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1.2 相互作用与运动定律</a:t>
            </a:r>
            <a:endParaRPr lang="en-US" altLang="zh-CN" sz="32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【内容要求】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1.2.1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认识重力、弹力与摩擦力。通过实验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了解胡克定律。知道滑动摩擦和静摩擦现象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能用动摩擦因数计算滑动摩擦力的大小。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1.2.2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了解力的合成与分解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知道矢量和标量。能用共点力的平衡条件分析生产生活中的问题。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1.2.3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探究物体运动的加速度与物体受力、物体质量的关系。理解牛顿运动定律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能用牛顿运动定律解释生产生活中的有关现象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解决有关问题。通过实验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认识超重和失重现象。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1.2.4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知道国际单位制中的力学单位。了解单位制在物理学中的重要意义。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7485" y="314325"/>
            <a:ext cx="11797030" cy="6077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</a:t>
            </a: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1 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的学业要求</a:t>
            </a: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endParaRPr lang="en-US" altLang="zh-CN" sz="28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能用位移、速度、加速度等物理量描述物体的直线运动；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能用匀变速直线运动的规律解决生活中的具体问题。能对物体的受力和运动情况进行分析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得出结论；能从物理学视角分析自然、生活中与运动和相互作用有关的简单问题。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kern="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了解建立质点模型的抽象方法和质点模型的适用条件</a:t>
            </a:r>
            <a:r>
              <a:rPr lang="en-US" altLang="zh-CN" sz="2800" kern="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kern="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能在特定情境下将物体抽象为质点</a:t>
            </a:r>
            <a:r>
              <a:rPr lang="en-US" altLang="zh-CN" sz="2800" kern="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kern="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体会物理模型建构的思想和方法；通过瞬时速度和加速度概念的建构</a:t>
            </a:r>
            <a:r>
              <a:rPr lang="en-US" altLang="zh-CN" sz="2800" kern="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kern="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体会物理问题研究中的极限方法</a:t>
            </a:r>
            <a:r>
              <a:rPr lang="zh-CN" altLang="en-US" sz="2800" kern="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和抽象思维方法；知道证据是物理研究的基础</a:t>
            </a:r>
            <a:r>
              <a:rPr lang="en-US" altLang="zh-CN" sz="2800" kern="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kern="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能使用证据表达自己的观点；能提出自己的见解。</a:t>
            </a:r>
            <a:r>
              <a:rPr lang="en-US" altLang="zh-CN" sz="2800" kern="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 kern="7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文本框 30"/>
          <p:cNvSpPr txBox="1"/>
          <p:nvPr/>
        </p:nvSpPr>
        <p:spPr>
          <a:xfrm>
            <a:off x="530225" y="1205230"/>
            <a:ext cx="11131550" cy="4739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能完成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探究加速度与物体受力、物体质量的关系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实验。能明确科学探究实验所要解决的问题；知道制订实验方案的重要性，能运用控制变量的方法设计实验方案，会使用基本的力学实验器材获取数据，能用物理图像描述实验数据；能根据数据得出实验结论，知道实验存在误差；能表达科学探究的过程和结果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通过对直线运动和牛顿运动定律的学习，认识物理学是对自然现象的描述与解释；具有学习物理学的兴趣；增强安全意识。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3565" y="1167130"/>
            <a:ext cx="10951845" cy="5187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本模块由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机械能及其守恒定律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曲线运动与万有引力定律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牛顿力学的局限性与相对论初步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三个主题组成。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2.1 机械能及其守恒定律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【内容要求】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2.1.1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理解功和功率。了解生产生活中常见机械的功率大小及其意义。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2.1.2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理解动能和动能定理。能用动能定理解释生产生活中的有关现象。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71085" y="418465"/>
            <a:ext cx="2376805" cy="509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</a:t>
            </a:r>
            <a:r>
              <a:rPr lang="en-US" altLang="zh-CN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修</a:t>
            </a:r>
            <a:r>
              <a:rPr lang="en-US" altLang="zh-CN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2</a:t>
            </a:r>
            <a:endParaRPr lang="en-US" altLang="zh-CN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6930" y="1406525"/>
            <a:ext cx="10518140" cy="421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2.1.3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理解重力势能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知道重力势能的变化与重力做功的关系。定性了解弹性势能。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2.1.4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通过实验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验证机械能守恒定律。理解机械能守恒定律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体会守恒观念对认识物理规律的重要性。能用机械能守恒定律分析生产生活中的有关问题。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resource_record_key" val="{&quot;13&quot;:[4563121,4663482,20481688,4364912,436487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4276</Words>
  <Application>WPS 演示</Application>
  <PresentationFormat>宽屏</PresentationFormat>
  <Paragraphs>137</Paragraphs>
  <Slides>25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方正粗黑宋简体</vt:lpstr>
      <vt:lpstr>黑体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往来无痕</cp:lastModifiedBy>
  <cp:revision>87</cp:revision>
  <dcterms:created xsi:type="dcterms:W3CDTF">2020-06-07T04:28:00Z</dcterms:created>
  <dcterms:modified xsi:type="dcterms:W3CDTF">2026-03-12T07:36:13Z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A4DDE5F2439B42D2B91A3A711F6559D9_13</vt:lpwstr>
  </property>
</Properties>
</file>